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63" r:id="rId4"/>
    <p:sldId id="264" r:id="rId5"/>
    <p:sldId id="257" r:id="rId6"/>
    <p:sldId id="266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1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75380-7233-2E4B-8C16-9C76A125854C}" type="datetimeFigureOut">
              <a:rPr lang="en-US" smtClean="0"/>
              <a:t>15-02-13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613DC-8F7A-904F-8C5D-7EA17F2DB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1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Discuss how the young adopt the beliefs of the old, and how they ignore them or fight against them.</a:t>
            </a:r>
          </a:p>
          <a:p>
            <a:endParaRPr lang="en-US" dirty="0" smtClean="0"/>
          </a:p>
          <a:p>
            <a:r>
              <a:rPr lang="en-US" dirty="0" smtClean="0"/>
              <a:t>How is </a:t>
            </a:r>
            <a:r>
              <a:rPr lang="en-US" dirty="0" err="1" smtClean="0"/>
              <a:t>Tybalt’s</a:t>
            </a:r>
            <a:r>
              <a:rPr lang="en-US" baseline="0" dirty="0" smtClean="0"/>
              <a:t> passion is unhealthy.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613DC-8F7A-904F-8C5D-7EA17F2DBD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56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15-02-13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15-02-13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705600" cy="1828800"/>
          </a:xfrm>
        </p:spPr>
        <p:txBody>
          <a:bodyPr/>
          <a:lstStyle/>
          <a:p>
            <a:r>
              <a:rPr lang="en-US" dirty="0" smtClean="0"/>
              <a:t>Paragraph Composition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455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What is a </a:t>
            </a:r>
            <a:r>
              <a:rPr lang="en-CA" b="1" dirty="0" smtClean="0"/>
              <a:t>Paragraph Composition?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199"/>
            <a:ext cx="8947329" cy="5094515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CA" dirty="0" smtClean="0"/>
              <a:t>A </a:t>
            </a:r>
            <a:r>
              <a:rPr lang="en-CA" b="1" dirty="0" smtClean="0"/>
              <a:t>short</a:t>
            </a:r>
            <a:r>
              <a:rPr lang="en-CA" dirty="0" smtClean="0"/>
              <a:t>, </a:t>
            </a:r>
            <a:r>
              <a:rPr lang="en-CA" b="1" dirty="0" smtClean="0"/>
              <a:t>focused, literary</a:t>
            </a:r>
            <a:r>
              <a:rPr lang="en-CA" dirty="0" smtClean="0"/>
              <a:t> </a:t>
            </a:r>
            <a:r>
              <a:rPr lang="en-CA" b="1" dirty="0" smtClean="0"/>
              <a:t>analysis on </a:t>
            </a:r>
            <a:r>
              <a:rPr lang="en-CA" dirty="0" smtClean="0"/>
              <a:t>the</a:t>
            </a:r>
            <a:r>
              <a:rPr lang="en-CA" b="1" dirty="0" smtClean="0"/>
              <a:t> themes </a:t>
            </a:r>
            <a:r>
              <a:rPr lang="en-CA" dirty="0" smtClean="0"/>
              <a:t>and</a:t>
            </a:r>
            <a:r>
              <a:rPr lang="en-CA" b="1" dirty="0" smtClean="0"/>
              <a:t> characters </a:t>
            </a:r>
            <a:r>
              <a:rPr lang="en-CA" dirty="0" smtClean="0"/>
              <a:t>of the play </a:t>
            </a:r>
          </a:p>
          <a:p>
            <a:pPr marL="0" indent="0">
              <a:buNone/>
            </a:pP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You will be provided with a </a:t>
            </a:r>
            <a:r>
              <a:rPr lang="en-CA" b="1" i="1" dirty="0" smtClean="0"/>
              <a:t>question/prompt</a:t>
            </a:r>
            <a:r>
              <a:rPr lang="en-CA" dirty="0" smtClean="0"/>
              <a:t> to respond to with an </a:t>
            </a:r>
            <a:r>
              <a:rPr lang="en-CA" b="1" dirty="0" smtClean="0"/>
              <a:t>argument of supporting ideas, evidence, </a:t>
            </a:r>
            <a:r>
              <a:rPr lang="en-CA" dirty="0" smtClean="0"/>
              <a:t>and </a:t>
            </a:r>
            <a:r>
              <a:rPr lang="en-CA" b="1" dirty="0" smtClean="0"/>
              <a:t>explanation</a:t>
            </a:r>
          </a:p>
          <a:p>
            <a:pPr marL="0" indent="0">
              <a:buNone/>
            </a:pP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You will have </a:t>
            </a:r>
            <a:r>
              <a:rPr lang="en-CA" b="1" dirty="0" smtClean="0"/>
              <a:t>25 minutes </a:t>
            </a:r>
            <a:r>
              <a:rPr lang="en-CA" dirty="0" smtClean="0"/>
              <a:t>to</a:t>
            </a:r>
            <a:r>
              <a:rPr lang="en-CA" b="1" dirty="0" smtClean="0"/>
              <a:t> </a:t>
            </a:r>
            <a:r>
              <a:rPr lang="en-CA" dirty="0" smtClean="0"/>
              <a:t>write your composition</a:t>
            </a:r>
            <a:endParaRPr lang="en-CA" dirty="0"/>
          </a:p>
          <a:p>
            <a:pPr>
              <a:buFont typeface="Arial"/>
              <a:buChar char="•"/>
            </a:pPr>
            <a:endParaRPr lang="en-CA" dirty="0"/>
          </a:p>
          <a:p>
            <a:pPr>
              <a:buFont typeface="Arial"/>
              <a:buChar char="•"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3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Begin with a Topic Sentence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5943" y="3064503"/>
            <a:ext cx="81534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6076B4"/>
                </a:solidFill>
              </a:rPr>
              <a:t>In William’s Shakespeare’s play </a:t>
            </a:r>
            <a:r>
              <a:rPr lang="en-US" u="sng" dirty="0" smtClean="0">
                <a:solidFill>
                  <a:srgbClr val="6076B4"/>
                </a:solidFill>
              </a:rPr>
              <a:t>Romeo and Juliet</a:t>
            </a:r>
            <a:r>
              <a:rPr lang="en-US" dirty="0" smtClean="0">
                <a:solidFill>
                  <a:srgbClr val="6076B4"/>
                </a:solidFill>
              </a:rPr>
              <a:t>…</a:t>
            </a:r>
          </a:p>
          <a:p>
            <a:pPr>
              <a:buFont typeface="Arial"/>
              <a:buChar char="•"/>
            </a:pPr>
            <a:endParaRPr lang="en-US" i="1" dirty="0"/>
          </a:p>
        </p:txBody>
      </p:sp>
      <p:sp>
        <p:nvSpPr>
          <p:cNvPr id="4" name="Right Brace 3"/>
          <p:cNvSpPr/>
          <p:nvPr/>
        </p:nvSpPr>
        <p:spPr>
          <a:xfrm rot="5400000">
            <a:off x="2859023" y="2188496"/>
            <a:ext cx="444498" cy="3422977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5400">
                <a:solidFill>
                  <a:schemeClr val="tx1"/>
                </a:solidFill>
              </a:ln>
              <a:solidFill>
                <a:srgbClr val="008000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 rot="5400000">
            <a:off x="5098140" y="3596091"/>
            <a:ext cx="453571" cy="598713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5400">
                <a:solidFill>
                  <a:schemeClr val="tx1"/>
                </a:solidFill>
              </a:ln>
            </a:endParaRPr>
          </a:p>
        </p:txBody>
      </p:sp>
      <p:sp>
        <p:nvSpPr>
          <p:cNvPr id="6" name="Right Brace 5"/>
          <p:cNvSpPr/>
          <p:nvPr/>
        </p:nvSpPr>
        <p:spPr>
          <a:xfrm rot="5400000">
            <a:off x="6876141" y="2534738"/>
            <a:ext cx="453573" cy="2739570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25400">
                <a:solidFill>
                  <a:schemeClr val="tx1"/>
                </a:solidFill>
              </a:ln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58142" y="4122235"/>
            <a:ext cx="1393952" cy="76925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Author</a:t>
            </a:r>
            <a:endParaRPr lang="en-US" sz="32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792761" y="4105910"/>
            <a:ext cx="1176238" cy="76925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Genre</a:t>
            </a:r>
            <a:endParaRPr lang="en-US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79619" y="4124053"/>
            <a:ext cx="867809" cy="76925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Title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223034" y="1620471"/>
            <a:ext cx="85430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CA" sz="2800" dirty="0" smtClean="0"/>
              <a:t>A </a:t>
            </a:r>
            <a:r>
              <a:rPr lang="en-CA" sz="2800" b="1" dirty="0" smtClean="0"/>
              <a:t>topic sentence</a:t>
            </a:r>
            <a:r>
              <a:rPr lang="en-CA" sz="2800" dirty="0" smtClean="0"/>
              <a:t> should include a </a:t>
            </a:r>
            <a:r>
              <a:rPr lang="en-US" sz="2800" b="1" dirty="0" smtClean="0"/>
              <a:t>T.A.G</a:t>
            </a:r>
            <a:r>
              <a:rPr lang="en-US" sz="2800" dirty="0" smtClean="0"/>
              <a:t> (Title, Author, Genre) that </a:t>
            </a:r>
            <a:r>
              <a:rPr lang="en-US" sz="2800" b="1" dirty="0" smtClean="0"/>
              <a:t>echoes </a:t>
            </a:r>
            <a:r>
              <a:rPr lang="en-US" sz="2800" dirty="0" smtClean="0"/>
              <a:t>the </a:t>
            </a:r>
            <a:r>
              <a:rPr lang="en-US" sz="2800" b="1" i="1" dirty="0" smtClean="0"/>
              <a:t>question/prompt</a:t>
            </a:r>
            <a:r>
              <a:rPr lang="en-US" sz="2800" b="1" dirty="0" smtClean="0"/>
              <a:t>.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349872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28600"/>
            <a:ext cx="9143999" cy="9906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ECHO</a:t>
            </a:r>
            <a:r>
              <a:rPr lang="en-US" sz="3400" dirty="0" smtClean="0"/>
              <a:t> the </a:t>
            </a:r>
            <a:r>
              <a:rPr lang="en-US" sz="3400" i="1" dirty="0" smtClean="0"/>
              <a:t>question/prompt</a:t>
            </a:r>
            <a:r>
              <a:rPr lang="en-US" sz="3400" dirty="0" smtClean="0"/>
              <a:t> in </a:t>
            </a:r>
            <a:r>
              <a:rPr lang="en-US" sz="3400" dirty="0"/>
              <a:t>your </a:t>
            </a:r>
            <a:r>
              <a:rPr lang="en-US" sz="3400" dirty="0" smtClean="0"/>
              <a:t>topic sentence</a:t>
            </a:r>
            <a:endParaRPr lang="en-US" sz="34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"/>
          </p:nvPr>
        </p:nvSpPr>
        <p:spPr>
          <a:xfrm>
            <a:off x="340504" y="1658257"/>
            <a:ext cx="8803495" cy="384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For example, if the prompt is: </a:t>
            </a:r>
          </a:p>
          <a:p>
            <a:pPr marL="0" indent="0">
              <a:buNone/>
            </a:pPr>
            <a:endParaRPr lang="en-US" sz="1100" u="sng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1"/>
                </a:solidFill>
                <a:latin typeface="Calibri"/>
                <a:cs typeface="Calibri"/>
              </a:rPr>
              <a:t>Discuss how Romeo and Juliet </a:t>
            </a:r>
            <a:r>
              <a:rPr lang="en-US" sz="2800" b="1" dirty="0" smtClean="0">
                <a:solidFill>
                  <a:schemeClr val="accent1"/>
                </a:solidFill>
                <a:latin typeface="Calibri"/>
                <a:cs typeface="Calibri"/>
              </a:rPr>
              <a:t>defy gender stereotypes</a:t>
            </a:r>
            <a:r>
              <a:rPr lang="en-US" sz="2800" dirty="0" smtClean="0">
                <a:solidFill>
                  <a:schemeClr val="accent1"/>
                </a:solidFill>
                <a:latin typeface="Calibri"/>
                <a:cs typeface="Calibri"/>
              </a:rPr>
              <a:t>.</a:t>
            </a:r>
          </a:p>
          <a:p>
            <a:pPr marL="0" indent="0">
              <a:buNone/>
            </a:pPr>
            <a:endParaRPr lang="en-US" sz="1200" u="sng" dirty="0"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You could begin your topic sentence like so:</a:t>
            </a:r>
          </a:p>
          <a:p>
            <a:pPr>
              <a:buFont typeface="Arial"/>
              <a:buChar char="•"/>
            </a:pPr>
            <a:endParaRPr lang="en-US" sz="1200" dirty="0"/>
          </a:p>
          <a:p>
            <a:pPr marL="0" indent="0">
              <a:buNone/>
            </a:pPr>
            <a:r>
              <a:rPr lang="en-US" sz="2800" dirty="0" smtClean="0">
                <a:solidFill>
                  <a:srgbClr val="6076B4"/>
                </a:solidFill>
              </a:rPr>
              <a:t>In </a:t>
            </a:r>
            <a:r>
              <a:rPr lang="en-US" sz="2800" dirty="0">
                <a:solidFill>
                  <a:srgbClr val="6076B4"/>
                </a:solidFill>
              </a:rPr>
              <a:t>William’s Shakespeare’s play </a:t>
            </a:r>
            <a:r>
              <a:rPr lang="en-US" sz="2800" u="sng" dirty="0">
                <a:solidFill>
                  <a:srgbClr val="6076B4"/>
                </a:solidFill>
              </a:rPr>
              <a:t>Romeo and </a:t>
            </a:r>
            <a:r>
              <a:rPr lang="en-US" sz="2800" u="sng" dirty="0" smtClean="0">
                <a:solidFill>
                  <a:srgbClr val="6076B4"/>
                </a:solidFill>
              </a:rPr>
              <a:t>Juliet</a:t>
            </a:r>
            <a:r>
              <a:rPr lang="en-US" sz="2800" i="1" dirty="0" smtClean="0">
                <a:solidFill>
                  <a:srgbClr val="6076B4"/>
                </a:solidFill>
              </a:rPr>
              <a:t>, </a:t>
            </a:r>
            <a:r>
              <a:rPr lang="en-US" sz="2800" dirty="0" smtClean="0">
                <a:solidFill>
                  <a:srgbClr val="6076B4"/>
                </a:solidFill>
              </a:rPr>
              <a:t>Romeo and Juliet </a:t>
            </a:r>
            <a:r>
              <a:rPr lang="en-US" sz="2800" b="1" dirty="0" smtClean="0">
                <a:solidFill>
                  <a:srgbClr val="6076B4"/>
                </a:solidFill>
              </a:rPr>
              <a:t>defy gender stereotypes</a:t>
            </a:r>
            <a:r>
              <a:rPr lang="en-US" sz="2800" dirty="0" smtClean="0">
                <a:solidFill>
                  <a:srgbClr val="6076B4"/>
                </a:solidFill>
              </a:rPr>
              <a:t> by…</a:t>
            </a:r>
            <a:endParaRPr lang="en-US" sz="2800" i="1" dirty="0">
              <a:solidFill>
                <a:srgbClr val="6076B4"/>
              </a:solidFill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643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86314" y="3922485"/>
            <a:ext cx="2242684" cy="994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- POINT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18457" y="2429329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16600" dirty="0" smtClean="0">
                <a:solidFill>
                  <a:srgbClr val="FF0000"/>
                </a:solidFill>
              </a:rPr>
              <a:t>P.</a:t>
            </a:r>
            <a:r>
              <a:rPr lang="en-US" sz="16600" dirty="0" smtClean="0">
                <a:solidFill>
                  <a:schemeClr val="accent3"/>
                </a:solidFill>
              </a:rPr>
              <a:t>E.</a:t>
            </a:r>
            <a:r>
              <a:rPr lang="en-US" sz="16600" dirty="0" smtClean="0">
                <a:solidFill>
                  <a:schemeClr val="accent1"/>
                </a:solidFill>
              </a:rPr>
              <a:t>E.</a:t>
            </a:r>
            <a:endParaRPr lang="en-US" sz="16600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56856" y="3648691"/>
            <a:ext cx="29754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4400" dirty="0" smtClean="0">
                <a:solidFill>
                  <a:srgbClr val="FF0000"/>
                </a:solidFill>
              </a:rPr>
              <a:t>- </a:t>
            </a:r>
            <a:r>
              <a:rPr lang="en-US" sz="4400" dirty="0" smtClean="0">
                <a:solidFill>
                  <a:schemeClr val="accent3"/>
                </a:solidFill>
              </a:rPr>
              <a:t>EXAMPLE</a:t>
            </a:r>
            <a:endParaRPr lang="en-US" sz="4400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96428" y="3923411"/>
            <a:ext cx="24149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- EXPLAIN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86314" y="4627355"/>
            <a:ext cx="19705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/>
              <a:t>Write your point.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247571" y="4634260"/>
            <a:ext cx="25762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/>
              <a:t>Provide your </a:t>
            </a:r>
            <a:r>
              <a:rPr lang="en-CA" sz="2000" dirty="0"/>
              <a:t>evidence. 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5896428" y="4634260"/>
            <a:ext cx="32475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/>
              <a:t>Explain how </a:t>
            </a:r>
            <a:r>
              <a:rPr lang="en-CA" sz="2000" dirty="0"/>
              <a:t>this evidence proves your point.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72144" y="1098063"/>
            <a:ext cx="887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For </a:t>
            </a:r>
            <a:r>
              <a:rPr lang="en-US" sz="2800" b="1" dirty="0" smtClean="0"/>
              <a:t>each supporting idea </a:t>
            </a:r>
            <a:r>
              <a:rPr lang="en-US" sz="2800" dirty="0" smtClean="0"/>
              <a:t>follow this model: 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272143" y="5695238"/>
            <a:ext cx="85997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NOTE: </a:t>
            </a:r>
            <a:r>
              <a:rPr lang="en-CA" sz="2400" b="1" dirty="0" smtClean="0"/>
              <a:t>Not </a:t>
            </a:r>
            <a:r>
              <a:rPr lang="en-CA" sz="2400" b="1" dirty="0"/>
              <a:t>every </a:t>
            </a:r>
            <a:r>
              <a:rPr lang="en-CA" sz="2400" dirty="0"/>
              <a:t>supporting idea </a:t>
            </a:r>
            <a:r>
              <a:rPr lang="en-CA" sz="2400" dirty="0" smtClean="0"/>
              <a:t>can be explained entirely </a:t>
            </a:r>
            <a:r>
              <a:rPr lang="en-CA" sz="2400" dirty="0"/>
              <a:t>in </a:t>
            </a:r>
            <a:r>
              <a:rPr lang="en-CA" sz="2400" b="1" dirty="0"/>
              <a:t>one</a:t>
            </a:r>
            <a:r>
              <a:rPr lang="en-CA" sz="2400" dirty="0"/>
              <a:t> </a:t>
            </a:r>
            <a:r>
              <a:rPr lang="en-CA" sz="2400" b="1" dirty="0"/>
              <a:t>sentence</a:t>
            </a:r>
            <a:r>
              <a:rPr lang="en-CA" sz="2400" dirty="0"/>
              <a:t>, </a:t>
            </a:r>
            <a:r>
              <a:rPr lang="en-CA" sz="2400" dirty="0" smtClean="0"/>
              <a:t>you could need </a:t>
            </a:r>
            <a:r>
              <a:rPr lang="en-CA" sz="2400" b="1" dirty="0" smtClean="0"/>
              <a:t>two or three</a:t>
            </a:r>
            <a:r>
              <a:rPr lang="en-CA" sz="2400" dirty="0" smtClean="0"/>
              <a:t>.</a:t>
            </a:r>
            <a:endParaRPr lang="en-CA" sz="2400" dirty="0"/>
          </a:p>
        </p:txBody>
      </p:sp>
      <p:sp>
        <p:nvSpPr>
          <p:cNvPr id="13" name="Rectangle 12"/>
          <p:cNvSpPr/>
          <p:nvPr/>
        </p:nvSpPr>
        <p:spPr>
          <a:xfrm>
            <a:off x="272143" y="429523"/>
            <a:ext cx="8871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- Try and provide </a:t>
            </a:r>
            <a:r>
              <a:rPr lang="en-US" sz="2800" b="1" dirty="0">
                <a:solidFill>
                  <a:srgbClr val="660066"/>
                </a:solidFill>
              </a:rPr>
              <a:t>three</a:t>
            </a:r>
            <a:r>
              <a:rPr lang="en-US" sz="2800" dirty="0">
                <a:solidFill>
                  <a:srgbClr val="660066"/>
                </a:solidFill>
              </a:rPr>
              <a:t> </a:t>
            </a:r>
            <a:r>
              <a:rPr lang="en-US" sz="2800" dirty="0"/>
              <a:t>supporting ideas in your paragraph.</a:t>
            </a:r>
          </a:p>
        </p:txBody>
      </p:sp>
    </p:spTree>
    <p:extLst>
      <p:ext uri="{BB962C8B-B14F-4D97-AF65-F5344CB8AC3E}">
        <p14:creationId xmlns:p14="http://schemas.microsoft.com/office/powerpoint/2010/main" val="2473516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Paragraph Composition: </a:t>
            </a:r>
            <a:r>
              <a:rPr lang="en-US" b="1" dirty="0" smtClean="0"/>
              <a:t>A Summary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81429" y="1600200"/>
            <a:ext cx="8746944" cy="1308109"/>
          </a:xfrm>
          <a:prstGeom prst="rect">
            <a:avLst/>
          </a:prstGeom>
        </p:spPr>
        <p:txBody>
          <a:bodyPr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500" dirty="0" smtClean="0">
                <a:solidFill>
                  <a:schemeClr val="accent3"/>
                </a:solidFill>
              </a:rPr>
              <a:t>1. Begin with a </a:t>
            </a:r>
            <a:r>
              <a:rPr lang="en-CA" sz="2500" b="1" dirty="0" smtClean="0">
                <a:solidFill>
                  <a:schemeClr val="accent3"/>
                </a:solidFill>
              </a:rPr>
              <a:t>topic sentence</a:t>
            </a:r>
            <a:r>
              <a:rPr lang="en-CA" sz="2500" dirty="0" smtClean="0">
                <a:solidFill>
                  <a:schemeClr val="accent3"/>
                </a:solidFill>
              </a:rPr>
              <a:t> that contains a </a:t>
            </a:r>
            <a:r>
              <a:rPr lang="en-CA" sz="2500" b="1" dirty="0" smtClean="0">
                <a:solidFill>
                  <a:schemeClr val="accent3"/>
                </a:solidFill>
              </a:rPr>
              <a:t>TAG (Title, Author, Genre)</a:t>
            </a:r>
            <a:r>
              <a:rPr lang="en-CA" sz="2500" dirty="0" smtClean="0">
                <a:solidFill>
                  <a:schemeClr val="accent3"/>
                </a:solidFill>
              </a:rPr>
              <a:t> and </a:t>
            </a:r>
            <a:r>
              <a:rPr lang="en-CA" sz="2500" b="1" dirty="0" smtClean="0">
                <a:solidFill>
                  <a:schemeClr val="accent3"/>
                </a:solidFill>
              </a:rPr>
              <a:t>echoes</a:t>
            </a:r>
            <a:r>
              <a:rPr lang="en-CA" sz="2500" dirty="0" smtClean="0">
                <a:solidFill>
                  <a:schemeClr val="accent3"/>
                </a:solidFill>
              </a:rPr>
              <a:t> the question prompt.</a:t>
            </a:r>
          </a:p>
          <a:p>
            <a:pPr>
              <a:buFont typeface="Arial"/>
              <a:buChar char="•"/>
            </a:pPr>
            <a:endParaRPr lang="en-CA" dirty="0" smtClean="0"/>
          </a:p>
        </p:txBody>
      </p:sp>
      <p:sp>
        <p:nvSpPr>
          <p:cNvPr id="9" name="Rectangle 8"/>
          <p:cNvSpPr/>
          <p:nvPr/>
        </p:nvSpPr>
        <p:spPr>
          <a:xfrm>
            <a:off x="181429" y="2983345"/>
            <a:ext cx="874694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500" dirty="0" smtClean="0">
                <a:solidFill>
                  <a:schemeClr val="accent1"/>
                </a:solidFill>
              </a:rPr>
              <a:t>2. Try to have </a:t>
            </a:r>
            <a:r>
              <a:rPr lang="en-CA" sz="2500" b="1" dirty="0" smtClean="0">
                <a:solidFill>
                  <a:schemeClr val="accent1"/>
                </a:solidFill>
              </a:rPr>
              <a:t>three</a:t>
            </a:r>
            <a:r>
              <a:rPr lang="en-CA" sz="2500" dirty="0" smtClean="0">
                <a:solidFill>
                  <a:schemeClr val="accent1"/>
                </a:solidFill>
              </a:rPr>
              <a:t> supporting ideas, each following the </a:t>
            </a:r>
            <a:r>
              <a:rPr lang="en-CA" sz="2500" b="1" dirty="0" smtClean="0">
                <a:solidFill>
                  <a:schemeClr val="accent1"/>
                </a:solidFill>
              </a:rPr>
              <a:t>PEE </a:t>
            </a:r>
            <a:r>
              <a:rPr lang="en-CA" sz="2500" dirty="0" smtClean="0">
                <a:solidFill>
                  <a:schemeClr val="accent1"/>
                </a:solidFill>
              </a:rPr>
              <a:t>model </a:t>
            </a:r>
            <a:r>
              <a:rPr lang="en-CA" sz="2500" b="1" dirty="0" smtClean="0">
                <a:solidFill>
                  <a:schemeClr val="accent1"/>
                </a:solidFill>
              </a:rPr>
              <a:t>(</a:t>
            </a:r>
            <a:r>
              <a:rPr lang="en-CA" sz="2500" b="1" dirty="0">
                <a:solidFill>
                  <a:schemeClr val="accent1"/>
                </a:solidFill>
              </a:rPr>
              <a:t>Point, Example, Explain</a:t>
            </a:r>
            <a:r>
              <a:rPr lang="en-CA" sz="2500" b="1" dirty="0" smtClean="0">
                <a:solidFill>
                  <a:schemeClr val="accent1"/>
                </a:solidFill>
              </a:rPr>
              <a:t>)</a:t>
            </a:r>
            <a:r>
              <a:rPr lang="en-CA" sz="2500" dirty="0" smtClean="0">
                <a:solidFill>
                  <a:schemeClr val="accent1"/>
                </a:solidFill>
              </a:rPr>
              <a:t>.</a:t>
            </a:r>
            <a:r>
              <a:rPr lang="en-CA" sz="2500" b="1" dirty="0" smtClean="0">
                <a:solidFill>
                  <a:schemeClr val="accent1"/>
                </a:solidFill>
              </a:rPr>
              <a:t> </a:t>
            </a:r>
            <a:r>
              <a:rPr lang="en-CA" sz="2500" dirty="0">
                <a:solidFill>
                  <a:schemeClr val="accent1"/>
                </a:solidFill>
              </a:rPr>
              <a:t>Not every supporting idea will </a:t>
            </a:r>
            <a:r>
              <a:rPr lang="en-CA" sz="2500" dirty="0" smtClean="0">
                <a:solidFill>
                  <a:schemeClr val="accent1"/>
                </a:solidFill>
              </a:rPr>
              <a:t>fit within one sentence</a:t>
            </a:r>
            <a:r>
              <a:rPr lang="en-CA" sz="2500" dirty="0">
                <a:solidFill>
                  <a:schemeClr val="accent1"/>
                </a:solidFill>
              </a:rPr>
              <a:t>, you could need </a:t>
            </a:r>
            <a:r>
              <a:rPr lang="en-CA" sz="2500" b="1" dirty="0">
                <a:solidFill>
                  <a:schemeClr val="accent1"/>
                </a:solidFill>
              </a:rPr>
              <a:t>two or three</a:t>
            </a:r>
            <a:r>
              <a:rPr lang="en-CA" sz="2500" dirty="0" smtClean="0">
                <a:solidFill>
                  <a:schemeClr val="accent1"/>
                </a:solidFill>
              </a:rPr>
              <a:t>.</a:t>
            </a:r>
            <a:endParaRPr lang="en-CA" sz="2500" dirty="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1428" y="4698146"/>
            <a:ext cx="87469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500" dirty="0" smtClean="0">
                <a:solidFill>
                  <a:schemeClr val="accent5"/>
                </a:solidFill>
              </a:rPr>
              <a:t>3</a:t>
            </a:r>
            <a:r>
              <a:rPr lang="en-CA" sz="2500" dirty="0">
                <a:solidFill>
                  <a:schemeClr val="accent5"/>
                </a:solidFill>
              </a:rPr>
              <a:t>.Use t</a:t>
            </a:r>
            <a:r>
              <a:rPr lang="en-CA" sz="2500" b="1" dirty="0">
                <a:solidFill>
                  <a:schemeClr val="accent5"/>
                </a:solidFill>
              </a:rPr>
              <a:t>ransition sentences</a:t>
            </a:r>
            <a:r>
              <a:rPr lang="en-CA" sz="2500" dirty="0">
                <a:solidFill>
                  <a:schemeClr val="accent5"/>
                </a:solidFill>
              </a:rPr>
              <a:t> </a:t>
            </a:r>
            <a:r>
              <a:rPr lang="en-CA" sz="2500" dirty="0" smtClean="0">
                <a:solidFill>
                  <a:schemeClr val="accent5"/>
                </a:solidFill>
              </a:rPr>
              <a:t>to help </a:t>
            </a:r>
            <a:r>
              <a:rPr lang="en-CA" sz="2500" dirty="0">
                <a:solidFill>
                  <a:schemeClr val="accent5"/>
                </a:solidFill>
              </a:rPr>
              <a:t>demonstrate the flow of your thinking</a:t>
            </a:r>
            <a:r>
              <a:rPr lang="en-CA" sz="2500" dirty="0" smtClean="0">
                <a:solidFill>
                  <a:schemeClr val="accent5"/>
                </a:solidFill>
              </a:rPr>
              <a:t>.</a:t>
            </a:r>
            <a:endParaRPr lang="en-CA" sz="2500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1429" y="5688764"/>
            <a:ext cx="87469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500" dirty="0" smtClean="0">
                <a:solidFill>
                  <a:srgbClr val="FF0000"/>
                </a:solidFill>
              </a:rPr>
              <a:t>4</a:t>
            </a:r>
            <a:r>
              <a:rPr lang="en-CA" sz="2500" dirty="0">
                <a:solidFill>
                  <a:srgbClr val="FF0000"/>
                </a:solidFill>
              </a:rPr>
              <a:t>. A </a:t>
            </a:r>
            <a:r>
              <a:rPr lang="en-CA" sz="2500" b="1" dirty="0">
                <a:solidFill>
                  <a:srgbClr val="FF0000"/>
                </a:solidFill>
              </a:rPr>
              <a:t>concluding sentence </a:t>
            </a:r>
            <a:r>
              <a:rPr lang="en-CA" sz="2500" dirty="0">
                <a:solidFill>
                  <a:srgbClr val="FF0000"/>
                </a:solidFill>
              </a:rPr>
              <a:t>offers the significance and summary of your ideas.</a:t>
            </a:r>
          </a:p>
        </p:txBody>
      </p:sp>
    </p:spTree>
    <p:extLst>
      <p:ext uri="{BB962C8B-B14F-4D97-AF65-F5344CB8AC3E}">
        <p14:creationId xmlns:p14="http://schemas.microsoft.com/office/powerpoint/2010/main" val="283444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8176" y="18957"/>
            <a:ext cx="2680528" cy="556781"/>
          </a:xfrm>
        </p:spPr>
        <p:txBody>
          <a:bodyPr>
            <a:normAutofit/>
          </a:bodyPr>
          <a:lstStyle/>
          <a:p>
            <a:r>
              <a:rPr lang="en-US" sz="2800" i="1" u="sng" dirty="0" smtClean="0"/>
              <a:t>Potential Topics*</a:t>
            </a:r>
            <a:endParaRPr lang="en-US" sz="2800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8176" y="486926"/>
            <a:ext cx="8890000" cy="5276258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CA" sz="2200" i="1" dirty="0" smtClean="0"/>
              <a:t>Discuss how Romeo is in love with the idea of “love,” opposed to truly being in love with Rosaline or Juliet.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2200" i="1" dirty="0" smtClean="0"/>
              <a:t>Discuss how </a:t>
            </a:r>
            <a:r>
              <a:rPr lang="en-US" sz="2200" i="1" dirty="0"/>
              <a:t>the Nurse and Friar Lawrence </a:t>
            </a:r>
            <a:r>
              <a:rPr lang="en-US" sz="2200" i="1" dirty="0" smtClean="0"/>
              <a:t>act as negative influences </a:t>
            </a:r>
            <a:r>
              <a:rPr lang="en-US" sz="2200" i="1" dirty="0"/>
              <a:t>on Juliet and </a:t>
            </a:r>
            <a:r>
              <a:rPr lang="en-US" sz="2200" i="1" dirty="0" smtClean="0"/>
              <a:t>Romeo.</a:t>
            </a:r>
          </a:p>
          <a:p>
            <a:pPr marL="514350" indent="-51435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CA" sz="2200" i="1" dirty="0" smtClean="0"/>
              <a:t>Discuss how Romeo’s passion for romance proves to be an unhealthy obsession in the play.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CA" sz="2200" i="1" dirty="0" smtClean="0"/>
              <a:t>Discuss how “fate” acts as an enemy towards Romeo and Juliet.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CA" sz="2200" i="1" dirty="0" smtClean="0"/>
              <a:t>Discuss how conventions of male honour are overturned in Romeo and Juliet’s relationship. </a:t>
            </a:r>
            <a:endParaRPr lang="en-US" sz="2200" b="1" dirty="0" smtClean="0"/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CA" sz="2200" i="1" dirty="0" smtClean="0"/>
              <a:t>Discuss how Juliet defies gender conventions imposed on her by others.</a:t>
            </a:r>
            <a:endParaRPr lang="en-US" sz="2200" b="1" dirty="0"/>
          </a:p>
        </p:txBody>
      </p:sp>
      <p:sp>
        <p:nvSpPr>
          <p:cNvPr id="7" name="Rectangle 6"/>
          <p:cNvSpPr/>
          <p:nvPr/>
        </p:nvSpPr>
        <p:spPr>
          <a:xfrm>
            <a:off x="178177" y="5384028"/>
            <a:ext cx="8731240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*I </a:t>
            </a:r>
            <a:r>
              <a:rPr lang="en-US" sz="2000" dirty="0"/>
              <a:t>will </a:t>
            </a:r>
            <a:r>
              <a:rPr lang="en-US" sz="2000" dirty="0" smtClean="0"/>
              <a:t>narrow down </a:t>
            </a:r>
            <a:r>
              <a:rPr lang="en-US" sz="2000" dirty="0" smtClean="0"/>
              <a:t>these 6 potential topics </a:t>
            </a:r>
            <a:r>
              <a:rPr lang="en-US" sz="2000" dirty="0" smtClean="0"/>
              <a:t>to </a:t>
            </a:r>
            <a:r>
              <a:rPr lang="en-US" sz="2000" b="1" u="sng" dirty="0" smtClean="0"/>
              <a:t>3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on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u="sng" dirty="0" smtClean="0"/>
              <a:t>Tuesday </a:t>
            </a:r>
            <a:r>
              <a:rPr lang="en-US" sz="2000" b="1" u="sng" dirty="0" smtClean="0"/>
              <a:t>Feb </a:t>
            </a:r>
            <a:r>
              <a:rPr lang="en-US" sz="2000" b="1" u="sng" dirty="0" smtClean="0"/>
              <a:t>17</a:t>
            </a:r>
            <a:r>
              <a:rPr lang="en-US" sz="2000" b="1" u="sng" baseline="30000" dirty="0" smtClean="0"/>
              <a:t>th</a:t>
            </a:r>
            <a:r>
              <a:rPr lang="en-US" sz="2000" b="1" dirty="0" smtClean="0"/>
              <a:t>. </a:t>
            </a:r>
          </a:p>
          <a:p>
            <a:endParaRPr lang="en-US" sz="2000" b="1" dirty="0"/>
          </a:p>
          <a:p>
            <a:r>
              <a:rPr lang="en-US" sz="2000" dirty="0" smtClean="0"/>
              <a:t>On </a:t>
            </a:r>
            <a:r>
              <a:rPr lang="en-US" sz="2000" b="1" u="sng" dirty="0" smtClean="0"/>
              <a:t>Friday Feb 20</a:t>
            </a:r>
            <a:r>
              <a:rPr lang="en-US" sz="2000" b="1" u="sng" baseline="30000" dirty="0" smtClean="0"/>
              <a:t>th</a:t>
            </a:r>
            <a:r>
              <a:rPr lang="en-US" sz="2000" b="1" u="sng" dirty="0" smtClean="0"/>
              <a:t> </a:t>
            </a:r>
            <a:r>
              <a:rPr lang="en-US" sz="2000" dirty="0" smtClean="0"/>
              <a:t>you </a:t>
            </a:r>
            <a:r>
              <a:rPr lang="en-US" sz="2000" dirty="0" smtClean="0"/>
              <a:t>will be provided with </a:t>
            </a:r>
            <a:r>
              <a:rPr lang="en-US" sz="2000" b="1" u="sng" dirty="0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of these </a:t>
            </a:r>
            <a:r>
              <a:rPr lang="en-US" sz="2000" b="1" u="sng" dirty="0" smtClean="0">
                <a:solidFill>
                  <a:srgbClr val="000000"/>
                </a:solidFill>
              </a:rPr>
              <a:t>3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potential topics that you can then choose from for </a:t>
            </a:r>
            <a:r>
              <a:rPr lang="en-US" sz="2000" dirty="0" smtClean="0"/>
              <a:t>the </a:t>
            </a:r>
            <a:r>
              <a:rPr lang="en-US" sz="2000" b="1" dirty="0" smtClean="0"/>
              <a:t>paragraph </a:t>
            </a:r>
            <a:r>
              <a:rPr lang="en-US" sz="2000" b="1" dirty="0" smtClean="0"/>
              <a:t>composition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34017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1580</TotalTime>
  <Words>475</Words>
  <Application>Microsoft Macintosh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Paragraph Composition</vt:lpstr>
      <vt:lpstr>What is a Paragraph Composition?</vt:lpstr>
      <vt:lpstr>Begin with a Topic Sentence</vt:lpstr>
      <vt:lpstr>ECHO the question/prompt in your topic sentence</vt:lpstr>
      <vt:lpstr>P.E.E.</vt:lpstr>
      <vt:lpstr>Paragraph Composition: A Summary</vt:lpstr>
      <vt:lpstr>Potential Topics*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Paragraph Composition</dc:title>
  <dc:creator>Tucker McLean</dc:creator>
  <cp:lastModifiedBy>Tucker McLean</cp:lastModifiedBy>
  <cp:revision>120</cp:revision>
  <dcterms:created xsi:type="dcterms:W3CDTF">2015-02-12T16:36:45Z</dcterms:created>
  <dcterms:modified xsi:type="dcterms:W3CDTF">2015-02-13T18:58:43Z</dcterms:modified>
</cp:coreProperties>
</file>